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0" r:id="rId4"/>
    <p:sldId id="265" r:id="rId5"/>
    <p:sldId id="257" r:id="rId6"/>
    <p:sldId id="261" r:id="rId7"/>
    <p:sldId id="264" r:id="rId8"/>
    <p:sldId id="262" r:id="rId9"/>
    <p:sldId id="263" r:id="rId10"/>
    <p:sldId id="266" r:id="rId11"/>
    <p:sldId id="267"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B23C"/>
    <a:srgbClr val="3537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821"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8FCFD7-F3AB-C36B-64DB-4B84670DB97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7F517E8-FE67-0916-F12A-DC042FD803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E0D05C10-FDD5-E896-5A86-4A0113B8B31B}"/>
              </a:ext>
            </a:extLst>
          </p:cNvPr>
          <p:cNvSpPr>
            <a:spLocks noGrp="1"/>
          </p:cNvSpPr>
          <p:nvPr>
            <p:ph type="dt" sz="half" idx="10"/>
          </p:nvPr>
        </p:nvSpPr>
        <p:spPr/>
        <p:txBody>
          <a:bodyPr/>
          <a:lstStyle/>
          <a:p>
            <a:fld id="{A8E1D53C-00E4-4E61-9CAC-E4F74187A2EE}" type="datetimeFigureOut">
              <a:rPr lang="zh-CN" altLang="en-US" smtClean="0"/>
              <a:t>2023/11/3</a:t>
            </a:fld>
            <a:endParaRPr lang="zh-CN" altLang="en-US"/>
          </a:p>
        </p:txBody>
      </p:sp>
      <p:sp>
        <p:nvSpPr>
          <p:cNvPr id="5" name="页脚占位符 4">
            <a:extLst>
              <a:ext uri="{FF2B5EF4-FFF2-40B4-BE49-F238E27FC236}">
                <a16:creationId xmlns:a16="http://schemas.microsoft.com/office/drawing/2014/main" id="{21D9FFCF-C33C-1B98-354B-98665B03958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F1A8CAD-A0D7-2A8F-5140-2A804F08FABF}"/>
              </a:ext>
            </a:extLst>
          </p:cNvPr>
          <p:cNvSpPr>
            <a:spLocks noGrp="1"/>
          </p:cNvSpPr>
          <p:nvPr>
            <p:ph type="sldNum" sz="quarter" idx="12"/>
          </p:nvPr>
        </p:nvSpPr>
        <p:spPr/>
        <p:txBody>
          <a:body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25173440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C5FDAD-F97F-89F1-7374-684F304A513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1491232-FC6F-EE94-4D18-94FB5F823AB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E0085D3-548D-0752-66EC-6A7788487F5C}"/>
              </a:ext>
            </a:extLst>
          </p:cNvPr>
          <p:cNvSpPr>
            <a:spLocks noGrp="1"/>
          </p:cNvSpPr>
          <p:nvPr>
            <p:ph type="dt" sz="half" idx="10"/>
          </p:nvPr>
        </p:nvSpPr>
        <p:spPr/>
        <p:txBody>
          <a:bodyPr/>
          <a:lstStyle/>
          <a:p>
            <a:fld id="{A8E1D53C-00E4-4E61-9CAC-E4F74187A2EE}" type="datetimeFigureOut">
              <a:rPr lang="zh-CN" altLang="en-US" smtClean="0"/>
              <a:t>2023/11/3</a:t>
            </a:fld>
            <a:endParaRPr lang="zh-CN" altLang="en-US"/>
          </a:p>
        </p:txBody>
      </p:sp>
      <p:sp>
        <p:nvSpPr>
          <p:cNvPr id="5" name="页脚占位符 4">
            <a:extLst>
              <a:ext uri="{FF2B5EF4-FFF2-40B4-BE49-F238E27FC236}">
                <a16:creationId xmlns:a16="http://schemas.microsoft.com/office/drawing/2014/main" id="{37D45495-A3D5-036E-506E-A47F83BB5FE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58B62A2-C653-516C-1841-04E5D8AA7211}"/>
              </a:ext>
            </a:extLst>
          </p:cNvPr>
          <p:cNvSpPr>
            <a:spLocks noGrp="1"/>
          </p:cNvSpPr>
          <p:nvPr>
            <p:ph type="sldNum" sz="quarter" idx="12"/>
          </p:nvPr>
        </p:nvSpPr>
        <p:spPr/>
        <p:txBody>
          <a:body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3403988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3F7B534-4868-8EE6-54DF-27650C40879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2BDB62D-1B65-A2D5-057D-2FC6553573E5}"/>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F35A09E-4817-5C7F-1FA4-8CF6F6B237B8}"/>
              </a:ext>
            </a:extLst>
          </p:cNvPr>
          <p:cNvSpPr>
            <a:spLocks noGrp="1"/>
          </p:cNvSpPr>
          <p:nvPr>
            <p:ph type="dt" sz="half" idx="10"/>
          </p:nvPr>
        </p:nvSpPr>
        <p:spPr/>
        <p:txBody>
          <a:bodyPr/>
          <a:lstStyle/>
          <a:p>
            <a:fld id="{A8E1D53C-00E4-4E61-9CAC-E4F74187A2EE}" type="datetimeFigureOut">
              <a:rPr lang="zh-CN" altLang="en-US" smtClean="0"/>
              <a:t>2023/11/3</a:t>
            </a:fld>
            <a:endParaRPr lang="zh-CN" altLang="en-US"/>
          </a:p>
        </p:txBody>
      </p:sp>
      <p:sp>
        <p:nvSpPr>
          <p:cNvPr id="5" name="页脚占位符 4">
            <a:extLst>
              <a:ext uri="{FF2B5EF4-FFF2-40B4-BE49-F238E27FC236}">
                <a16:creationId xmlns:a16="http://schemas.microsoft.com/office/drawing/2014/main" id="{D1BB6F3E-0B7F-4561-4AE9-F662A651D21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C40A266-2946-3D15-64CA-D48EDAD76F1A}"/>
              </a:ext>
            </a:extLst>
          </p:cNvPr>
          <p:cNvSpPr>
            <a:spLocks noGrp="1"/>
          </p:cNvSpPr>
          <p:nvPr>
            <p:ph type="sldNum" sz="quarter" idx="12"/>
          </p:nvPr>
        </p:nvSpPr>
        <p:spPr/>
        <p:txBody>
          <a:body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30697326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49B790-F5D7-7DE2-B3DC-9213071E157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A695F6F-DE1D-4D48-058B-97193F350E1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1D5F019-6A8E-F9DF-5BAD-798A0FDD64F1}"/>
              </a:ext>
            </a:extLst>
          </p:cNvPr>
          <p:cNvSpPr>
            <a:spLocks noGrp="1"/>
          </p:cNvSpPr>
          <p:nvPr>
            <p:ph type="dt" sz="half" idx="10"/>
          </p:nvPr>
        </p:nvSpPr>
        <p:spPr/>
        <p:txBody>
          <a:bodyPr/>
          <a:lstStyle/>
          <a:p>
            <a:fld id="{A8E1D53C-00E4-4E61-9CAC-E4F74187A2EE}" type="datetimeFigureOut">
              <a:rPr lang="zh-CN" altLang="en-US" smtClean="0"/>
              <a:t>2023/11/3</a:t>
            </a:fld>
            <a:endParaRPr lang="zh-CN" altLang="en-US"/>
          </a:p>
        </p:txBody>
      </p:sp>
      <p:sp>
        <p:nvSpPr>
          <p:cNvPr id="5" name="页脚占位符 4">
            <a:extLst>
              <a:ext uri="{FF2B5EF4-FFF2-40B4-BE49-F238E27FC236}">
                <a16:creationId xmlns:a16="http://schemas.microsoft.com/office/drawing/2014/main" id="{D7CC3E0C-7A9F-C256-9BE6-95E73E3001E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F88D18B-611A-4B00-DB78-67F71130843B}"/>
              </a:ext>
            </a:extLst>
          </p:cNvPr>
          <p:cNvSpPr>
            <a:spLocks noGrp="1"/>
          </p:cNvSpPr>
          <p:nvPr>
            <p:ph type="sldNum" sz="quarter" idx="12"/>
          </p:nvPr>
        </p:nvSpPr>
        <p:spPr/>
        <p:txBody>
          <a:body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748279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F0B9AC-2CE8-4AE6-5550-349AF026C1F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0B26EB7-B8FB-07A5-5D08-B5A2242CAF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E0BFFEE7-C19C-A495-9C2E-099E6969A2D5}"/>
              </a:ext>
            </a:extLst>
          </p:cNvPr>
          <p:cNvSpPr>
            <a:spLocks noGrp="1"/>
          </p:cNvSpPr>
          <p:nvPr>
            <p:ph type="dt" sz="half" idx="10"/>
          </p:nvPr>
        </p:nvSpPr>
        <p:spPr/>
        <p:txBody>
          <a:bodyPr/>
          <a:lstStyle/>
          <a:p>
            <a:fld id="{A8E1D53C-00E4-4E61-9CAC-E4F74187A2EE}" type="datetimeFigureOut">
              <a:rPr lang="zh-CN" altLang="en-US" smtClean="0"/>
              <a:t>2023/11/3</a:t>
            </a:fld>
            <a:endParaRPr lang="zh-CN" altLang="en-US"/>
          </a:p>
        </p:txBody>
      </p:sp>
      <p:sp>
        <p:nvSpPr>
          <p:cNvPr id="5" name="页脚占位符 4">
            <a:extLst>
              <a:ext uri="{FF2B5EF4-FFF2-40B4-BE49-F238E27FC236}">
                <a16:creationId xmlns:a16="http://schemas.microsoft.com/office/drawing/2014/main" id="{071DA68A-67F4-EACE-17ED-A33C86D0731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C08A337-0510-F48C-37E8-710B04BE9264}"/>
              </a:ext>
            </a:extLst>
          </p:cNvPr>
          <p:cNvSpPr>
            <a:spLocks noGrp="1"/>
          </p:cNvSpPr>
          <p:nvPr>
            <p:ph type="sldNum" sz="quarter" idx="12"/>
          </p:nvPr>
        </p:nvSpPr>
        <p:spPr/>
        <p:txBody>
          <a:body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692039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B2B902-92F2-06F8-176C-2454C930311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E200790-0129-ED2F-57B5-0F56D7EBFBE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50A3642-E262-FE53-1381-E8F2D66D6D40}"/>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B6EB52C1-BD61-2D09-8F61-FED0BB22DEA8}"/>
              </a:ext>
            </a:extLst>
          </p:cNvPr>
          <p:cNvSpPr>
            <a:spLocks noGrp="1"/>
          </p:cNvSpPr>
          <p:nvPr>
            <p:ph type="dt" sz="half" idx="10"/>
          </p:nvPr>
        </p:nvSpPr>
        <p:spPr/>
        <p:txBody>
          <a:bodyPr/>
          <a:lstStyle/>
          <a:p>
            <a:fld id="{A8E1D53C-00E4-4E61-9CAC-E4F74187A2EE}" type="datetimeFigureOut">
              <a:rPr lang="zh-CN" altLang="en-US" smtClean="0"/>
              <a:t>2023/11/3</a:t>
            </a:fld>
            <a:endParaRPr lang="zh-CN" altLang="en-US"/>
          </a:p>
        </p:txBody>
      </p:sp>
      <p:sp>
        <p:nvSpPr>
          <p:cNvPr id="6" name="页脚占位符 5">
            <a:extLst>
              <a:ext uri="{FF2B5EF4-FFF2-40B4-BE49-F238E27FC236}">
                <a16:creationId xmlns:a16="http://schemas.microsoft.com/office/drawing/2014/main" id="{33F94E99-F1ED-CE86-73D8-9A25CC09029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B7335E3-C6B6-59C0-C5A3-AE9BA8F68BB7}"/>
              </a:ext>
            </a:extLst>
          </p:cNvPr>
          <p:cNvSpPr>
            <a:spLocks noGrp="1"/>
          </p:cNvSpPr>
          <p:nvPr>
            <p:ph type="sldNum" sz="quarter" idx="12"/>
          </p:nvPr>
        </p:nvSpPr>
        <p:spPr/>
        <p:txBody>
          <a:body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14770764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3CB41E-CBA6-632B-C660-F8AE71DE2A7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66A60D8-D3DE-892D-AC78-ED76307F86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27FF86BE-9E14-602C-8B25-CAC7664EE06A}"/>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08C92A1-0EEC-CE5C-E9F2-27D111557C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C84FDC02-0851-E77E-54FE-4BA073A64107}"/>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7B85D6D5-1CC5-3B49-4090-C485BCACBDE3}"/>
              </a:ext>
            </a:extLst>
          </p:cNvPr>
          <p:cNvSpPr>
            <a:spLocks noGrp="1"/>
          </p:cNvSpPr>
          <p:nvPr>
            <p:ph type="dt" sz="half" idx="10"/>
          </p:nvPr>
        </p:nvSpPr>
        <p:spPr/>
        <p:txBody>
          <a:bodyPr/>
          <a:lstStyle/>
          <a:p>
            <a:fld id="{A8E1D53C-00E4-4E61-9CAC-E4F74187A2EE}" type="datetimeFigureOut">
              <a:rPr lang="zh-CN" altLang="en-US" smtClean="0"/>
              <a:t>2023/11/3</a:t>
            </a:fld>
            <a:endParaRPr lang="zh-CN" altLang="en-US"/>
          </a:p>
        </p:txBody>
      </p:sp>
      <p:sp>
        <p:nvSpPr>
          <p:cNvPr id="8" name="页脚占位符 7">
            <a:extLst>
              <a:ext uri="{FF2B5EF4-FFF2-40B4-BE49-F238E27FC236}">
                <a16:creationId xmlns:a16="http://schemas.microsoft.com/office/drawing/2014/main" id="{B0C021E4-53DE-B7E5-ACB2-9F905F3888A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6CA67D4A-C097-65D5-498A-C187FC5ABD43}"/>
              </a:ext>
            </a:extLst>
          </p:cNvPr>
          <p:cNvSpPr>
            <a:spLocks noGrp="1"/>
          </p:cNvSpPr>
          <p:nvPr>
            <p:ph type="sldNum" sz="quarter" idx="12"/>
          </p:nvPr>
        </p:nvSpPr>
        <p:spPr/>
        <p:txBody>
          <a:body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3249777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0B1442-A7A2-E423-21E7-E7166D89CA3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6E3814E-3F15-150E-D9A5-1A5834530066}"/>
              </a:ext>
            </a:extLst>
          </p:cNvPr>
          <p:cNvSpPr>
            <a:spLocks noGrp="1"/>
          </p:cNvSpPr>
          <p:nvPr>
            <p:ph type="dt" sz="half" idx="10"/>
          </p:nvPr>
        </p:nvSpPr>
        <p:spPr/>
        <p:txBody>
          <a:bodyPr/>
          <a:lstStyle/>
          <a:p>
            <a:fld id="{A8E1D53C-00E4-4E61-9CAC-E4F74187A2EE}" type="datetimeFigureOut">
              <a:rPr lang="zh-CN" altLang="en-US" smtClean="0"/>
              <a:t>2023/11/3</a:t>
            </a:fld>
            <a:endParaRPr lang="zh-CN" altLang="en-US"/>
          </a:p>
        </p:txBody>
      </p:sp>
      <p:sp>
        <p:nvSpPr>
          <p:cNvPr id="4" name="页脚占位符 3">
            <a:extLst>
              <a:ext uri="{FF2B5EF4-FFF2-40B4-BE49-F238E27FC236}">
                <a16:creationId xmlns:a16="http://schemas.microsoft.com/office/drawing/2014/main" id="{B85CEACB-C3A1-EEE2-E59D-C5B05007EEE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2B2292F-91F7-D8FC-16D5-B9A2F4007410}"/>
              </a:ext>
            </a:extLst>
          </p:cNvPr>
          <p:cNvSpPr>
            <a:spLocks noGrp="1"/>
          </p:cNvSpPr>
          <p:nvPr>
            <p:ph type="sldNum" sz="quarter" idx="12"/>
          </p:nvPr>
        </p:nvSpPr>
        <p:spPr/>
        <p:txBody>
          <a:body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3352282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E93C33C-6482-CEA1-E45D-703921C04258}"/>
              </a:ext>
            </a:extLst>
          </p:cNvPr>
          <p:cNvSpPr>
            <a:spLocks noGrp="1"/>
          </p:cNvSpPr>
          <p:nvPr>
            <p:ph type="dt" sz="half" idx="10"/>
          </p:nvPr>
        </p:nvSpPr>
        <p:spPr/>
        <p:txBody>
          <a:bodyPr/>
          <a:lstStyle/>
          <a:p>
            <a:fld id="{A8E1D53C-00E4-4E61-9CAC-E4F74187A2EE}" type="datetimeFigureOut">
              <a:rPr lang="zh-CN" altLang="en-US" smtClean="0"/>
              <a:t>2023/11/3</a:t>
            </a:fld>
            <a:endParaRPr lang="zh-CN" altLang="en-US"/>
          </a:p>
        </p:txBody>
      </p:sp>
      <p:sp>
        <p:nvSpPr>
          <p:cNvPr id="3" name="页脚占位符 2">
            <a:extLst>
              <a:ext uri="{FF2B5EF4-FFF2-40B4-BE49-F238E27FC236}">
                <a16:creationId xmlns:a16="http://schemas.microsoft.com/office/drawing/2014/main" id="{D1E013BF-1115-74CD-AC38-085895801AC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7F072FF-4937-B950-68F5-BC0A00456E8F}"/>
              </a:ext>
            </a:extLst>
          </p:cNvPr>
          <p:cNvSpPr>
            <a:spLocks noGrp="1"/>
          </p:cNvSpPr>
          <p:nvPr>
            <p:ph type="sldNum" sz="quarter" idx="12"/>
          </p:nvPr>
        </p:nvSpPr>
        <p:spPr/>
        <p:txBody>
          <a:body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3022308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86DADF-15AF-8107-2713-FFA0626E96C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366DF29B-6A30-135A-C913-126EF7A3DA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0BBC3B9B-0408-2FF3-1418-6639B61EE6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A15FFDB-048E-43CD-CF1D-D41F3069EC3D}"/>
              </a:ext>
            </a:extLst>
          </p:cNvPr>
          <p:cNvSpPr>
            <a:spLocks noGrp="1"/>
          </p:cNvSpPr>
          <p:nvPr>
            <p:ph type="dt" sz="half" idx="10"/>
          </p:nvPr>
        </p:nvSpPr>
        <p:spPr/>
        <p:txBody>
          <a:bodyPr/>
          <a:lstStyle/>
          <a:p>
            <a:fld id="{A8E1D53C-00E4-4E61-9CAC-E4F74187A2EE}" type="datetimeFigureOut">
              <a:rPr lang="zh-CN" altLang="en-US" smtClean="0"/>
              <a:t>2023/11/3</a:t>
            </a:fld>
            <a:endParaRPr lang="zh-CN" altLang="en-US"/>
          </a:p>
        </p:txBody>
      </p:sp>
      <p:sp>
        <p:nvSpPr>
          <p:cNvPr id="6" name="页脚占位符 5">
            <a:extLst>
              <a:ext uri="{FF2B5EF4-FFF2-40B4-BE49-F238E27FC236}">
                <a16:creationId xmlns:a16="http://schemas.microsoft.com/office/drawing/2014/main" id="{31C744A0-057C-D036-425E-DCED1FCCD36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8585B54-FBA4-C96B-7B8F-38DB1A7891AD}"/>
              </a:ext>
            </a:extLst>
          </p:cNvPr>
          <p:cNvSpPr>
            <a:spLocks noGrp="1"/>
          </p:cNvSpPr>
          <p:nvPr>
            <p:ph type="sldNum" sz="quarter" idx="12"/>
          </p:nvPr>
        </p:nvSpPr>
        <p:spPr/>
        <p:txBody>
          <a:body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3395218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3C627B-B8D8-2E6C-6FDA-3585BA6234F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B703A369-7727-F2CA-05C3-1264BD6A2C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218EC6C-04E8-7FFA-44DF-F2B0D599B0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E7884A5-C2E0-7070-EE1C-586598DBBCEE}"/>
              </a:ext>
            </a:extLst>
          </p:cNvPr>
          <p:cNvSpPr>
            <a:spLocks noGrp="1"/>
          </p:cNvSpPr>
          <p:nvPr>
            <p:ph type="dt" sz="half" idx="10"/>
          </p:nvPr>
        </p:nvSpPr>
        <p:spPr/>
        <p:txBody>
          <a:bodyPr/>
          <a:lstStyle/>
          <a:p>
            <a:fld id="{A8E1D53C-00E4-4E61-9CAC-E4F74187A2EE}" type="datetimeFigureOut">
              <a:rPr lang="zh-CN" altLang="en-US" smtClean="0"/>
              <a:t>2023/11/3</a:t>
            </a:fld>
            <a:endParaRPr lang="zh-CN" altLang="en-US"/>
          </a:p>
        </p:txBody>
      </p:sp>
      <p:sp>
        <p:nvSpPr>
          <p:cNvPr id="6" name="页脚占位符 5">
            <a:extLst>
              <a:ext uri="{FF2B5EF4-FFF2-40B4-BE49-F238E27FC236}">
                <a16:creationId xmlns:a16="http://schemas.microsoft.com/office/drawing/2014/main" id="{827D3FD3-5E4F-51B3-2540-E91221D86FC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DE282B4-92B0-B889-47A2-A1CCB1B8A47D}"/>
              </a:ext>
            </a:extLst>
          </p:cNvPr>
          <p:cNvSpPr>
            <a:spLocks noGrp="1"/>
          </p:cNvSpPr>
          <p:nvPr>
            <p:ph type="sldNum" sz="quarter" idx="12"/>
          </p:nvPr>
        </p:nvSpPr>
        <p:spPr/>
        <p:txBody>
          <a:body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2174795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27E3CD3-523C-C79C-A63C-59367C66E2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31AE46B-6764-6050-3097-99304CDC74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0357392-ED4D-4AAC-2351-045B7F83DB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E1D53C-00E4-4E61-9CAC-E4F74187A2EE}" type="datetimeFigureOut">
              <a:rPr lang="zh-CN" altLang="en-US" smtClean="0"/>
              <a:t>2023/11/3</a:t>
            </a:fld>
            <a:endParaRPr lang="zh-CN" altLang="en-US"/>
          </a:p>
        </p:txBody>
      </p:sp>
      <p:sp>
        <p:nvSpPr>
          <p:cNvPr id="5" name="页脚占位符 4">
            <a:extLst>
              <a:ext uri="{FF2B5EF4-FFF2-40B4-BE49-F238E27FC236}">
                <a16:creationId xmlns:a16="http://schemas.microsoft.com/office/drawing/2014/main" id="{610171C5-1D75-5B8C-0172-45FF06F63C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61732BD-1E8D-C476-9FCB-382AAE52B0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51D90C-EAB3-48D8-94B4-6368D89912B3}" type="slidenum">
              <a:rPr lang="zh-CN" altLang="en-US" smtClean="0"/>
              <a:t>‹#›</a:t>
            </a:fld>
            <a:endParaRPr lang="zh-CN" altLang="en-US"/>
          </a:p>
        </p:txBody>
      </p:sp>
    </p:spTree>
    <p:extLst>
      <p:ext uri="{BB962C8B-B14F-4D97-AF65-F5344CB8AC3E}">
        <p14:creationId xmlns:p14="http://schemas.microsoft.com/office/powerpoint/2010/main" val="926441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690681B4-AA69-A415-7782-22D5B4A812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29095" y="254264"/>
            <a:ext cx="934795" cy="934795"/>
          </a:xfrm>
          <a:prstGeom prst="rect">
            <a:avLst/>
          </a:prstGeom>
        </p:spPr>
      </p:pic>
      <p:sp>
        <p:nvSpPr>
          <p:cNvPr id="2" name="矩形 1">
            <a:extLst>
              <a:ext uri="{FF2B5EF4-FFF2-40B4-BE49-F238E27FC236}">
                <a16:creationId xmlns:a16="http://schemas.microsoft.com/office/drawing/2014/main" id="{E728D5EF-E804-907D-37B0-88CD53446813}"/>
              </a:ext>
            </a:extLst>
          </p:cNvPr>
          <p:cNvSpPr/>
          <p:nvPr/>
        </p:nvSpPr>
        <p:spPr>
          <a:xfrm>
            <a:off x="1156959" y="1471161"/>
            <a:ext cx="9586278" cy="3416320"/>
          </a:xfrm>
          <a:prstGeom prst="rect">
            <a:avLst/>
          </a:prstGeom>
          <a:noFill/>
        </p:spPr>
        <p:txBody>
          <a:bodyPr wrap="none" lIns="91440" tIns="45720" rIns="91440" bIns="45720">
            <a:spAutoFit/>
          </a:bodyPr>
          <a:lstStyle/>
          <a:p>
            <a:pPr algn="ctr"/>
            <a:r>
              <a:rPr lang="en-US" altLang="zh-CN"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Bird Monitoring </a:t>
            </a:r>
          </a:p>
          <a:p>
            <a:pPr algn="ctr"/>
            <a:r>
              <a:rPr lang="en-US" altLang="zh-CN"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and </a:t>
            </a:r>
          </a:p>
          <a:p>
            <a:pPr algn="ctr"/>
            <a:r>
              <a:rPr lang="en-US" altLang="zh-CN"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Protection System </a:t>
            </a:r>
          </a:p>
          <a:p>
            <a:pPr algn="ctr"/>
            <a:r>
              <a:rPr lang="en-US" altLang="zh-CN"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for Yancheng coastal Wetland</a:t>
            </a:r>
            <a:endParaRPr lang="zh-CN" alt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Tree>
    <p:extLst>
      <p:ext uri="{BB962C8B-B14F-4D97-AF65-F5344CB8AC3E}">
        <p14:creationId xmlns:p14="http://schemas.microsoft.com/office/powerpoint/2010/main" val="10438961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6A9FDEC0-74FA-BA0F-AB3C-1F4C33C9FC18}"/>
              </a:ext>
            </a:extLst>
          </p:cNvPr>
          <p:cNvSpPr/>
          <p:nvPr/>
        </p:nvSpPr>
        <p:spPr>
          <a:xfrm>
            <a:off x="0" y="0"/>
            <a:ext cx="12192000" cy="812800"/>
          </a:xfrm>
          <a:prstGeom prst="rect">
            <a:avLst/>
          </a:prstGeom>
          <a:solidFill>
            <a:srgbClr val="35373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DC5CA058-3686-8B4A-BF83-CB47167D148A}"/>
              </a:ext>
            </a:extLst>
          </p:cNvPr>
          <p:cNvSpPr txBox="1"/>
          <p:nvPr/>
        </p:nvSpPr>
        <p:spPr>
          <a:xfrm>
            <a:off x="203200" y="0"/>
            <a:ext cx="6532880" cy="707886"/>
          </a:xfrm>
          <a:prstGeom prst="rect">
            <a:avLst/>
          </a:prstGeom>
          <a:noFill/>
        </p:spPr>
        <p:txBody>
          <a:bodyPr wrap="square" rtlCol="0">
            <a:spAutoFit/>
          </a:bodyPr>
          <a:lstStyle/>
          <a:p>
            <a:r>
              <a:rPr lang="en-US" altLang="zh-CN" sz="4000" b="1" dirty="0">
                <a:solidFill>
                  <a:srgbClr val="F0B23C"/>
                </a:solidFill>
              </a:rPr>
              <a:t>Direction Of Conservation:</a:t>
            </a:r>
          </a:p>
        </p:txBody>
      </p:sp>
      <p:sp>
        <p:nvSpPr>
          <p:cNvPr id="8" name="文本框 7">
            <a:extLst>
              <a:ext uri="{FF2B5EF4-FFF2-40B4-BE49-F238E27FC236}">
                <a16:creationId xmlns:a16="http://schemas.microsoft.com/office/drawing/2014/main" id="{FAF499FD-8EF1-5F4F-A849-43280F4077BA}"/>
              </a:ext>
            </a:extLst>
          </p:cNvPr>
          <p:cNvSpPr txBox="1"/>
          <p:nvPr/>
        </p:nvSpPr>
        <p:spPr>
          <a:xfrm>
            <a:off x="541020" y="1022751"/>
            <a:ext cx="8442724" cy="461665"/>
          </a:xfrm>
          <a:prstGeom prst="rect">
            <a:avLst/>
          </a:prstGeom>
          <a:noFill/>
        </p:spPr>
        <p:txBody>
          <a:bodyPr wrap="square">
            <a:spAutoFit/>
          </a:bodyPr>
          <a:lstStyle/>
          <a:p>
            <a:r>
              <a:rPr lang="en-US" altLang="zh-CN" sz="2400" dirty="0">
                <a:solidFill>
                  <a:schemeClr val="accent6"/>
                </a:solidFill>
              </a:rPr>
              <a:t>Application of artificial intelligence in bird protection system</a:t>
            </a:r>
            <a:endParaRPr lang="zh-CN" altLang="en-US" sz="2400" dirty="0">
              <a:solidFill>
                <a:schemeClr val="accent6"/>
              </a:solidFill>
            </a:endParaRPr>
          </a:p>
        </p:txBody>
      </p:sp>
      <p:pic>
        <p:nvPicPr>
          <p:cNvPr id="2" name="图片 1">
            <a:extLst>
              <a:ext uri="{FF2B5EF4-FFF2-40B4-BE49-F238E27FC236}">
                <a16:creationId xmlns:a16="http://schemas.microsoft.com/office/drawing/2014/main" id="{F11663E4-8E3C-6B9A-3C59-4520750DACA2}"/>
              </a:ext>
            </a:extLst>
          </p:cNvPr>
          <p:cNvPicPr>
            <a:picLocks noChangeAspect="1"/>
          </p:cNvPicPr>
          <p:nvPr/>
        </p:nvPicPr>
        <p:blipFill>
          <a:blip r:embed="rId2"/>
          <a:stretch>
            <a:fillRect/>
          </a:stretch>
        </p:blipFill>
        <p:spPr>
          <a:xfrm>
            <a:off x="541020" y="2453987"/>
            <a:ext cx="4810900" cy="3164388"/>
          </a:xfrm>
          <a:prstGeom prst="rect">
            <a:avLst/>
          </a:prstGeom>
        </p:spPr>
      </p:pic>
      <p:sp>
        <p:nvSpPr>
          <p:cNvPr id="9" name="文本框 8">
            <a:extLst>
              <a:ext uri="{FF2B5EF4-FFF2-40B4-BE49-F238E27FC236}">
                <a16:creationId xmlns:a16="http://schemas.microsoft.com/office/drawing/2014/main" id="{63DAD1CA-146F-D5BD-19F2-33455A237DFF}"/>
              </a:ext>
            </a:extLst>
          </p:cNvPr>
          <p:cNvSpPr txBox="1"/>
          <p:nvPr/>
        </p:nvSpPr>
        <p:spPr>
          <a:xfrm>
            <a:off x="6278252" y="3677269"/>
            <a:ext cx="5599521" cy="646331"/>
          </a:xfrm>
          <a:prstGeom prst="rect">
            <a:avLst/>
          </a:prstGeom>
          <a:noFill/>
        </p:spPr>
        <p:txBody>
          <a:bodyPr wrap="square">
            <a:spAutoFit/>
          </a:bodyPr>
          <a:lstStyle/>
          <a:p>
            <a:r>
              <a:rPr lang="zh-CN" altLang="en-US" dirty="0"/>
              <a:t>Simplify data upload with pattern recognition and classification technology</a:t>
            </a:r>
          </a:p>
        </p:txBody>
      </p:sp>
    </p:spTree>
    <p:extLst>
      <p:ext uri="{BB962C8B-B14F-4D97-AF65-F5344CB8AC3E}">
        <p14:creationId xmlns:p14="http://schemas.microsoft.com/office/powerpoint/2010/main" val="39989194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6A9FDEC0-74FA-BA0F-AB3C-1F4C33C9FC18}"/>
              </a:ext>
            </a:extLst>
          </p:cNvPr>
          <p:cNvSpPr/>
          <p:nvPr/>
        </p:nvSpPr>
        <p:spPr>
          <a:xfrm>
            <a:off x="0" y="0"/>
            <a:ext cx="12192000" cy="812800"/>
          </a:xfrm>
          <a:prstGeom prst="rect">
            <a:avLst/>
          </a:prstGeom>
          <a:solidFill>
            <a:srgbClr val="35373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DC5CA058-3686-8B4A-BF83-CB47167D148A}"/>
              </a:ext>
            </a:extLst>
          </p:cNvPr>
          <p:cNvSpPr txBox="1"/>
          <p:nvPr/>
        </p:nvSpPr>
        <p:spPr>
          <a:xfrm>
            <a:off x="203200" y="0"/>
            <a:ext cx="6532880" cy="707886"/>
          </a:xfrm>
          <a:prstGeom prst="rect">
            <a:avLst/>
          </a:prstGeom>
          <a:noFill/>
        </p:spPr>
        <p:txBody>
          <a:bodyPr wrap="square" rtlCol="0">
            <a:spAutoFit/>
          </a:bodyPr>
          <a:lstStyle/>
          <a:p>
            <a:r>
              <a:rPr lang="en-US" altLang="zh-CN" sz="4000" b="1" dirty="0">
                <a:solidFill>
                  <a:srgbClr val="F0B23C"/>
                </a:solidFill>
              </a:rPr>
              <a:t>The biggest difficulty</a:t>
            </a:r>
          </a:p>
        </p:txBody>
      </p:sp>
      <p:sp>
        <p:nvSpPr>
          <p:cNvPr id="4" name="文本框 3">
            <a:extLst>
              <a:ext uri="{FF2B5EF4-FFF2-40B4-BE49-F238E27FC236}">
                <a16:creationId xmlns:a16="http://schemas.microsoft.com/office/drawing/2014/main" id="{458C8169-F85D-7B25-404D-B773F3CBD8BF}"/>
              </a:ext>
            </a:extLst>
          </p:cNvPr>
          <p:cNvSpPr txBox="1"/>
          <p:nvPr/>
        </p:nvSpPr>
        <p:spPr>
          <a:xfrm>
            <a:off x="7018884" y="1648003"/>
            <a:ext cx="6108568" cy="369332"/>
          </a:xfrm>
          <a:prstGeom prst="rect">
            <a:avLst/>
          </a:prstGeom>
          <a:noFill/>
        </p:spPr>
        <p:txBody>
          <a:bodyPr wrap="square">
            <a:spAutoFit/>
          </a:bodyPr>
          <a:lstStyle/>
          <a:p>
            <a:r>
              <a:rPr lang="zh-CN" altLang="en-US" dirty="0"/>
              <a:t>Network-based transmission</a:t>
            </a:r>
          </a:p>
        </p:txBody>
      </p:sp>
      <p:sp>
        <p:nvSpPr>
          <p:cNvPr id="10" name="文本框 9">
            <a:extLst>
              <a:ext uri="{FF2B5EF4-FFF2-40B4-BE49-F238E27FC236}">
                <a16:creationId xmlns:a16="http://schemas.microsoft.com/office/drawing/2014/main" id="{49CB84C8-00F4-0F25-56E4-58DC7BF85F38}"/>
              </a:ext>
            </a:extLst>
          </p:cNvPr>
          <p:cNvSpPr txBox="1"/>
          <p:nvPr/>
        </p:nvSpPr>
        <p:spPr>
          <a:xfrm>
            <a:off x="6736080" y="4911368"/>
            <a:ext cx="6391372" cy="369332"/>
          </a:xfrm>
          <a:prstGeom prst="rect">
            <a:avLst/>
          </a:prstGeom>
          <a:noFill/>
        </p:spPr>
        <p:txBody>
          <a:bodyPr wrap="square">
            <a:spAutoFit/>
          </a:bodyPr>
          <a:lstStyle/>
          <a:p>
            <a:r>
              <a:rPr lang="zh-CN" altLang="en-US" dirty="0"/>
              <a:t>Lack of  </a:t>
            </a:r>
            <a:r>
              <a:rPr lang="en-US" altLang="zh-CN" dirty="0"/>
              <a:t>our </a:t>
            </a:r>
            <a:r>
              <a:rPr lang="zh-CN" altLang="en-US" dirty="0"/>
              <a:t>own hardware equipment</a:t>
            </a:r>
          </a:p>
        </p:txBody>
      </p:sp>
      <p:pic>
        <p:nvPicPr>
          <p:cNvPr id="12" name="图片 11">
            <a:extLst>
              <a:ext uri="{FF2B5EF4-FFF2-40B4-BE49-F238E27FC236}">
                <a16:creationId xmlns:a16="http://schemas.microsoft.com/office/drawing/2014/main" id="{242820E7-1911-53B9-AC5A-2FB90B5B98EC}"/>
              </a:ext>
            </a:extLst>
          </p:cNvPr>
          <p:cNvPicPr>
            <a:picLocks noChangeAspect="1"/>
          </p:cNvPicPr>
          <p:nvPr/>
        </p:nvPicPr>
        <p:blipFill>
          <a:blip r:embed="rId2"/>
          <a:stretch>
            <a:fillRect/>
          </a:stretch>
        </p:blipFill>
        <p:spPr>
          <a:xfrm>
            <a:off x="812402" y="1148207"/>
            <a:ext cx="3421677" cy="2171888"/>
          </a:xfrm>
          <a:prstGeom prst="rect">
            <a:avLst/>
          </a:prstGeom>
        </p:spPr>
      </p:pic>
      <p:pic>
        <p:nvPicPr>
          <p:cNvPr id="14" name="图片 13">
            <a:extLst>
              <a:ext uri="{FF2B5EF4-FFF2-40B4-BE49-F238E27FC236}">
                <a16:creationId xmlns:a16="http://schemas.microsoft.com/office/drawing/2014/main" id="{6D9CB9B6-2887-E50C-DFD2-CDA57FCA49B6}"/>
              </a:ext>
            </a:extLst>
          </p:cNvPr>
          <p:cNvPicPr>
            <a:picLocks noChangeAspect="1"/>
          </p:cNvPicPr>
          <p:nvPr/>
        </p:nvPicPr>
        <p:blipFill>
          <a:blip r:embed="rId3"/>
          <a:stretch>
            <a:fillRect/>
          </a:stretch>
        </p:blipFill>
        <p:spPr>
          <a:xfrm>
            <a:off x="812402" y="3862562"/>
            <a:ext cx="3608769" cy="2592615"/>
          </a:xfrm>
          <a:prstGeom prst="rect">
            <a:avLst/>
          </a:prstGeom>
        </p:spPr>
      </p:pic>
    </p:spTree>
    <p:extLst>
      <p:ext uri="{BB962C8B-B14F-4D97-AF65-F5344CB8AC3E}">
        <p14:creationId xmlns:p14="http://schemas.microsoft.com/office/powerpoint/2010/main" val="2596669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8D8E9CBB-1CAA-6095-629C-5769AF34B447}"/>
              </a:ext>
            </a:extLst>
          </p:cNvPr>
          <p:cNvSpPr/>
          <p:nvPr/>
        </p:nvSpPr>
        <p:spPr>
          <a:xfrm>
            <a:off x="0" y="0"/>
            <a:ext cx="12192000" cy="812800"/>
          </a:xfrm>
          <a:prstGeom prst="rect">
            <a:avLst/>
          </a:prstGeom>
          <a:solidFill>
            <a:srgbClr val="35373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A1731979-8D8D-CDA7-EB44-4D55FEBA8456}"/>
              </a:ext>
            </a:extLst>
          </p:cNvPr>
          <p:cNvSpPr txBox="1"/>
          <p:nvPr/>
        </p:nvSpPr>
        <p:spPr>
          <a:xfrm>
            <a:off x="314960" y="52457"/>
            <a:ext cx="4622800" cy="707886"/>
          </a:xfrm>
          <a:prstGeom prst="rect">
            <a:avLst/>
          </a:prstGeom>
          <a:noFill/>
        </p:spPr>
        <p:txBody>
          <a:bodyPr wrap="square" rtlCol="0">
            <a:spAutoFit/>
          </a:bodyPr>
          <a:lstStyle/>
          <a:p>
            <a:r>
              <a:rPr lang="en-US" altLang="zh-CN" sz="4000" b="1" dirty="0">
                <a:solidFill>
                  <a:srgbClr val="F0B23C"/>
                </a:solidFill>
              </a:rPr>
              <a:t>Current Problem</a:t>
            </a:r>
          </a:p>
        </p:txBody>
      </p:sp>
      <p:pic>
        <p:nvPicPr>
          <p:cNvPr id="12" name="图片 11">
            <a:extLst>
              <a:ext uri="{FF2B5EF4-FFF2-40B4-BE49-F238E27FC236}">
                <a16:creationId xmlns:a16="http://schemas.microsoft.com/office/drawing/2014/main" id="{1DC3893D-143F-6234-5500-0D3C23993F8E}"/>
              </a:ext>
            </a:extLst>
          </p:cNvPr>
          <p:cNvPicPr>
            <a:picLocks noChangeAspect="1"/>
          </p:cNvPicPr>
          <p:nvPr/>
        </p:nvPicPr>
        <p:blipFill>
          <a:blip r:embed="rId2"/>
          <a:stretch>
            <a:fillRect/>
          </a:stretch>
        </p:blipFill>
        <p:spPr>
          <a:xfrm>
            <a:off x="314960" y="986134"/>
            <a:ext cx="8244209" cy="5688986"/>
          </a:xfrm>
          <a:prstGeom prst="rect">
            <a:avLst/>
          </a:prstGeom>
        </p:spPr>
      </p:pic>
      <p:sp>
        <p:nvSpPr>
          <p:cNvPr id="14" name="文本框 13">
            <a:extLst>
              <a:ext uri="{FF2B5EF4-FFF2-40B4-BE49-F238E27FC236}">
                <a16:creationId xmlns:a16="http://schemas.microsoft.com/office/drawing/2014/main" id="{6391960D-7DBB-13EB-BF75-235A4CBA6264}"/>
              </a:ext>
            </a:extLst>
          </p:cNvPr>
          <p:cNvSpPr txBox="1"/>
          <p:nvPr/>
        </p:nvSpPr>
        <p:spPr>
          <a:xfrm>
            <a:off x="9462178" y="2370018"/>
            <a:ext cx="2231982" cy="2585323"/>
          </a:xfrm>
          <a:prstGeom prst="rect">
            <a:avLst/>
          </a:prstGeom>
          <a:noFill/>
        </p:spPr>
        <p:txBody>
          <a:bodyPr wrap="square">
            <a:spAutoFit/>
          </a:bodyPr>
          <a:lstStyle/>
          <a:p>
            <a:r>
              <a:rPr lang="en-US" altLang="zh-CN" dirty="0">
                <a:effectLst/>
              </a:rPr>
              <a:t>The East Asian-Australasian Flyway (EAAF) is the most threatened flyway worldwide,</a:t>
            </a:r>
          </a:p>
          <a:p>
            <a:r>
              <a:rPr lang="en-US" altLang="zh-CN" dirty="0">
                <a:effectLst/>
              </a:rPr>
              <a:t>with human-bird conflicts leading to habitat loss and degradation.</a:t>
            </a:r>
            <a:endParaRPr lang="en-US" altLang="zh-CN" dirty="0"/>
          </a:p>
        </p:txBody>
      </p:sp>
    </p:spTree>
    <p:extLst>
      <p:ext uri="{BB962C8B-B14F-4D97-AF65-F5344CB8AC3E}">
        <p14:creationId xmlns:p14="http://schemas.microsoft.com/office/powerpoint/2010/main" val="2652486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8D8E9CBB-1CAA-6095-629C-5769AF34B447}"/>
              </a:ext>
            </a:extLst>
          </p:cNvPr>
          <p:cNvSpPr/>
          <p:nvPr/>
        </p:nvSpPr>
        <p:spPr>
          <a:xfrm>
            <a:off x="0" y="0"/>
            <a:ext cx="12192000" cy="812800"/>
          </a:xfrm>
          <a:prstGeom prst="rect">
            <a:avLst/>
          </a:prstGeom>
          <a:solidFill>
            <a:srgbClr val="35373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A1731979-8D8D-CDA7-EB44-4D55FEBA8456}"/>
              </a:ext>
            </a:extLst>
          </p:cNvPr>
          <p:cNvSpPr txBox="1"/>
          <p:nvPr/>
        </p:nvSpPr>
        <p:spPr>
          <a:xfrm>
            <a:off x="314960" y="52457"/>
            <a:ext cx="6543040" cy="707886"/>
          </a:xfrm>
          <a:prstGeom prst="rect">
            <a:avLst/>
          </a:prstGeom>
          <a:noFill/>
        </p:spPr>
        <p:txBody>
          <a:bodyPr wrap="square" rtlCol="0">
            <a:spAutoFit/>
          </a:bodyPr>
          <a:lstStyle/>
          <a:p>
            <a:r>
              <a:rPr lang="en-US" altLang="zh-CN" sz="4000" b="1" dirty="0">
                <a:solidFill>
                  <a:srgbClr val="F0B23C"/>
                </a:solidFill>
              </a:rPr>
              <a:t>Direction Of Conservation:</a:t>
            </a:r>
          </a:p>
        </p:txBody>
      </p:sp>
      <p:pic>
        <p:nvPicPr>
          <p:cNvPr id="5" name="图片 4">
            <a:extLst>
              <a:ext uri="{FF2B5EF4-FFF2-40B4-BE49-F238E27FC236}">
                <a16:creationId xmlns:a16="http://schemas.microsoft.com/office/drawing/2014/main" id="{4D52DA64-AABA-ABCB-66F9-657D9A4398F0}"/>
              </a:ext>
            </a:extLst>
          </p:cNvPr>
          <p:cNvPicPr>
            <a:picLocks noChangeAspect="1"/>
          </p:cNvPicPr>
          <p:nvPr/>
        </p:nvPicPr>
        <p:blipFill>
          <a:blip r:embed="rId2"/>
          <a:stretch>
            <a:fillRect/>
          </a:stretch>
        </p:blipFill>
        <p:spPr>
          <a:xfrm>
            <a:off x="4954984" y="1431614"/>
            <a:ext cx="6942206" cy="4907884"/>
          </a:xfrm>
          <a:prstGeom prst="rect">
            <a:avLst/>
          </a:prstGeom>
        </p:spPr>
      </p:pic>
      <p:sp>
        <p:nvSpPr>
          <p:cNvPr id="11" name="文本框 10">
            <a:extLst>
              <a:ext uri="{FF2B5EF4-FFF2-40B4-BE49-F238E27FC236}">
                <a16:creationId xmlns:a16="http://schemas.microsoft.com/office/drawing/2014/main" id="{E66ED647-7372-9C2E-B666-C10276764EAA}"/>
              </a:ext>
            </a:extLst>
          </p:cNvPr>
          <p:cNvSpPr txBox="1"/>
          <p:nvPr/>
        </p:nvSpPr>
        <p:spPr>
          <a:xfrm>
            <a:off x="146867" y="1264213"/>
            <a:ext cx="4281075" cy="830997"/>
          </a:xfrm>
          <a:prstGeom prst="rect">
            <a:avLst/>
          </a:prstGeom>
          <a:noFill/>
        </p:spPr>
        <p:txBody>
          <a:bodyPr wrap="square">
            <a:spAutoFit/>
          </a:bodyPr>
          <a:lstStyle/>
          <a:p>
            <a:r>
              <a:rPr lang="en-US" altLang="zh-CN" sz="2400" dirty="0">
                <a:solidFill>
                  <a:srgbClr val="18A841"/>
                </a:solidFill>
                <a:effectLst/>
              </a:rPr>
              <a:t>Predicting distribution patterns and trends</a:t>
            </a:r>
            <a:endParaRPr lang="en-US" altLang="zh-CN" sz="2400" dirty="0"/>
          </a:p>
        </p:txBody>
      </p:sp>
      <p:sp>
        <p:nvSpPr>
          <p:cNvPr id="17" name="文本框 16">
            <a:extLst>
              <a:ext uri="{FF2B5EF4-FFF2-40B4-BE49-F238E27FC236}">
                <a16:creationId xmlns:a16="http://schemas.microsoft.com/office/drawing/2014/main" id="{11D5EB7F-E198-E56B-6A5D-E49BCBE5A9D5}"/>
              </a:ext>
            </a:extLst>
          </p:cNvPr>
          <p:cNvSpPr txBox="1"/>
          <p:nvPr/>
        </p:nvSpPr>
        <p:spPr>
          <a:xfrm>
            <a:off x="239342" y="4796182"/>
            <a:ext cx="3260196" cy="1477328"/>
          </a:xfrm>
          <a:prstGeom prst="rect">
            <a:avLst/>
          </a:prstGeom>
          <a:noFill/>
        </p:spPr>
        <p:txBody>
          <a:bodyPr wrap="square">
            <a:spAutoFit/>
          </a:bodyPr>
          <a:lstStyle/>
          <a:p>
            <a:r>
              <a:rPr lang="zh-CN" altLang="en-US" dirty="0"/>
              <a:t>Data from: Movebank </a:t>
            </a:r>
            <a:endParaRPr lang="en-US" altLang="zh-CN" dirty="0"/>
          </a:p>
          <a:p>
            <a:r>
              <a:rPr lang="zh-CN" altLang="en-US" dirty="0"/>
              <a:t>It is a free, online database of animal tracking data</a:t>
            </a:r>
            <a:endParaRPr lang="en-US" altLang="zh-CN" dirty="0"/>
          </a:p>
          <a:p>
            <a:r>
              <a:rPr lang="zh-CN" altLang="en-US" dirty="0">
                <a:solidFill>
                  <a:schemeClr val="accent1">
                    <a:lumMod val="75000"/>
                  </a:schemeClr>
                </a:solidFill>
              </a:rPr>
              <a:t>hosted by the Max Planck Institute for Ornithology</a:t>
            </a:r>
            <a:r>
              <a:rPr lang="zh-CN" altLang="en-US" dirty="0"/>
              <a:t>.</a:t>
            </a:r>
          </a:p>
        </p:txBody>
      </p:sp>
      <p:pic>
        <p:nvPicPr>
          <p:cNvPr id="19" name="图片 18">
            <a:extLst>
              <a:ext uri="{FF2B5EF4-FFF2-40B4-BE49-F238E27FC236}">
                <a16:creationId xmlns:a16="http://schemas.microsoft.com/office/drawing/2014/main" id="{D8D3EFE3-12CE-ADD2-128A-9E1D734CCCF9}"/>
              </a:ext>
            </a:extLst>
          </p:cNvPr>
          <p:cNvPicPr>
            <a:picLocks noChangeAspect="1"/>
          </p:cNvPicPr>
          <p:nvPr/>
        </p:nvPicPr>
        <p:blipFill>
          <a:blip r:embed="rId3"/>
          <a:stretch>
            <a:fillRect/>
          </a:stretch>
        </p:blipFill>
        <p:spPr>
          <a:xfrm>
            <a:off x="314960" y="2423438"/>
            <a:ext cx="3108960" cy="2070193"/>
          </a:xfrm>
          <a:prstGeom prst="rect">
            <a:avLst/>
          </a:prstGeom>
        </p:spPr>
      </p:pic>
    </p:spTree>
    <p:extLst>
      <p:ext uri="{BB962C8B-B14F-4D97-AF65-F5344CB8AC3E}">
        <p14:creationId xmlns:p14="http://schemas.microsoft.com/office/powerpoint/2010/main" val="130496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8D8E9CBB-1CAA-6095-629C-5769AF34B447}"/>
              </a:ext>
            </a:extLst>
          </p:cNvPr>
          <p:cNvSpPr/>
          <p:nvPr/>
        </p:nvSpPr>
        <p:spPr>
          <a:xfrm>
            <a:off x="0" y="0"/>
            <a:ext cx="12192000" cy="812800"/>
          </a:xfrm>
          <a:prstGeom prst="rect">
            <a:avLst/>
          </a:prstGeom>
          <a:solidFill>
            <a:srgbClr val="35373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A1731979-8D8D-CDA7-EB44-4D55FEBA8456}"/>
              </a:ext>
            </a:extLst>
          </p:cNvPr>
          <p:cNvSpPr txBox="1"/>
          <p:nvPr/>
        </p:nvSpPr>
        <p:spPr>
          <a:xfrm>
            <a:off x="314960" y="52457"/>
            <a:ext cx="6543040" cy="707886"/>
          </a:xfrm>
          <a:prstGeom prst="rect">
            <a:avLst/>
          </a:prstGeom>
          <a:noFill/>
        </p:spPr>
        <p:txBody>
          <a:bodyPr wrap="square" rtlCol="0">
            <a:spAutoFit/>
          </a:bodyPr>
          <a:lstStyle/>
          <a:p>
            <a:r>
              <a:rPr lang="en-US" altLang="zh-CN" sz="4000" b="1" dirty="0">
                <a:solidFill>
                  <a:srgbClr val="F0B23C"/>
                </a:solidFill>
              </a:rPr>
              <a:t>Direction Of Conservation:</a:t>
            </a:r>
          </a:p>
        </p:txBody>
      </p:sp>
      <p:sp>
        <p:nvSpPr>
          <p:cNvPr id="11" name="文本框 10">
            <a:extLst>
              <a:ext uri="{FF2B5EF4-FFF2-40B4-BE49-F238E27FC236}">
                <a16:creationId xmlns:a16="http://schemas.microsoft.com/office/drawing/2014/main" id="{E66ED647-7372-9C2E-B666-C10276764EAA}"/>
              </a:ext>
            </a:extLst>
          </p:cNvPr>
          <p:cNvSpPr txBox="1"/>
          <p:nvPr/>
        </p:nvSpPr>
        <p:spPr>
          <a:xfrm>
            <a:off x="146867" y="1264213"/>
            <a:ext cx="4281075" cy="461665"/>
          </a:xfrm>
          <a:prstGeom prst="rect">
            <a:avLst/>
          </a:prstGeom>
          <a:noFill/>
        </p:spPr>
        <p:txBody>
          <a:bodyPr wrap="square">
            <a:spAutoFit/>
          </a:bodyPr>
          <a:lstStyle/>
          <a:p>
            <a:r>
              <a:rPr lang="en-US" altLang="zh-CN" sz="2400" dirty="0">
                <a:solidFill>
                  <a:srgbClr val="18A841"/>
                </a:solidFill>
                <a:effectLst/>
              </a:rPr>
              <a:t>Hardware device management</a:t>
            </a:r>
            <a:endParaRPr lang="en-US" altLang="zh-CN" sz="2400" dirty="0"/>
          </a:p>
        </p:txBody>
      </p:sp>
      <p:sp>
        <p:nvSpPr>
          <p:cNvPr id="4" name="文本框 3">
            <a:extLst>
              <a:ext uri="{FF2B5EF4-FFF2-40B4-BE49-F238E27FC236}">
                <a16:creationId xmlns:a16="http://schemas.microsoft.com/office/drawing/2014/main" id="{558D21CB-4EEA-794C-9D54-3D7ECFAD15EC}"/>
              </a:ext>
            </a:extLst>
          </p:cNvPr>
          <p:cNvSpPr txBox="1"/>
          <p:nvPr/>
        </p:nvSpPr>
        <p:spPr>
          <a:xfrm>
            <a:off x="529752" y="2658057"/>
            <a:ext cx="3793537" cy="2308324"/>
          </a:xfrm>
          <a:prstGeom prst="rect">
            <a:avLst/>
          </a:prstGeom>
          <a:noFill/>
        </p:spPr>
        <p:txBody>
          <a:bodyPr wrap="square">
            <a:spAutoFit/>
          </a:bodyPr>
          <a:lstStyle/>
          <a:p>
            <a:r>
              <a:rPr lang="zh-CN" altLang="en-US" dirty="0"/>
              <a:t>Early warning systems can manage and minimize the risk of birds colliding with rotating components of wind turbines by stopping individual or groups of turbines or entire wind farms, as well as monitoring conservation important species during dangerous times</a:t>
            </a:r>
          </a:p>
        </p:txBody>
      </p:sp>
      <p:pic>
        <p:nvPicPr>
          <p:cNvPr id="9" name="图片 8">
            <a:extLst>
              <a:ext uri="{FF2B5EF4-FFF2-40B4-BE49-F238E27FC236}">
                <a16:creationId xmlns:a16="http://schemas.microsoft.com/office/drawing/2014/main" id="{B03CD3E7-1FC8-DBA0-1815-7FA42D8BD902}"/>
              </a:ext>
            </a:extLst>
          </p:cNvPr>
          <p:cNvPicPr>
            <a:picLocks noChangeAspect="1"/>
          </p:cNvPicPr>
          <p:nvPr/>
        </p:nvPicPr>
        <p:blipFill>
          <a:blip r:embed="rId2"/>
          <a:stretch>
            <a:fillRect/>
          </a:stretch>
        </p:blipFill>
        <p:spPr>
          <a:xfrm>
            <a:off x="4323289" y="1725878"/>
            <a:ext cx="7677547" cy="4806897"/>
          </a:xfrm>
          <a:prstGeom prst="rect">
            <a:avLst/>
          </a:prstGeom>
        </p:spPr>
      </p:pic>
    </p:spTree>
    <p:extLst>
      <p:ext uri="{BB962C8B-B14F-4D97-AF65-F5344CB8AC3E}">
        <p14:creationId xmlns:p14="http://schemas.microsoft.com/office/powerpoint/2010/main" val="36322030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6A9FDEC0-74FA-BA0F-AB3C-1F4C33C9FC18}"/>
              </a:ext>
            </a:extLst>
          </p:cNvPr>
          <p:cNvSpPr/>
          <p:nvPr/>
        </p:nvSpPr>
        <p:spPr>
          <a:xfrm>
            <a:off x="0" y="0"/>
            <a:ext cx="12192000" cy="812800"/>
          </a:xfrm>
          <a:prstGeom prst="rect">
            <a:avLst/>
          </a:prstGeom>
          <a:solidFill>
            <a:srgbClr val="35373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DC5CA058-3686-8B4A-BF83-CB47167D148A}"/>
              </a:ext>
            </a:extLst>
          </p:cNvPr>
          <p:cNvSpPr txBox="1"/>
          <p:nvPr/>
        </p:nvSpPr>
        <p:spPr>
          <a:xfrm>
            <a:off x="203200" y="0"/>
            <a:ext cx="6532880" cy="707886"/>
          </a:xfrm>
          <a:prstGeom prst="rect">
            <a:avLst/>
          </a:prstGeom>
          <a:noFill/>
        </p:spPr>
        <p:txBody>
          <a:bodyPr wrap="square" rtlCol="0">
            <a:spAutoFit/>
          </a:bodyPr>
          <a:lstStyle/>
          <a:p>
            <a:r>
              <a:rPr lang="en-US" altLang="zh-CN" sz="4000" b="1" dirty="0">
                <a:solidFill>
                  <a:srgbClr val="F0B23C"/>
                </a:solidFill>
              </a:rPr>
              <a:t>Direction Of Conservation:</a:t>
            </a:r>
          </a:p>
        </p:txBody>
      </p:sp>
      <p:sp>
        <p:nvSpPr>
          <p:cNvPr id="9" name="文本框 8">
            <a:extLst>
              <a:ext uri="{FF2B5EF4-FFF2-40B4-BE49-F238E27FC236}">
                <a16:creationId xmlns:a16="http://schemas.microsoft.com/office/drawing/2014/main" id="{16E6B9A9-C877-26D1-BDC2-0CC5BD9666F9}"/>
              </a:ext>
            </a:extLst>
          </p:cNvPr>
          <p:cNvSpPr txBox="1"/>
          <p:nvPr/>
        </p:nvSpPr>
        <p:spPr>
          <a:xfrm>
            <a:off x="416560" y="918860"/>
            <a:ext cx="6106160" cy="461665"/>
          </a:xfrm>
          <a:prstGeom prst="rect">
            <a:avLst/>
          </a:prstGeom>
          <a:noFill/>
        </p:spPr>
        <p:txBody>
          <a:bodyPr wrap="square">
            <a:spAutoFit/>
          </a:bodyPr>
          <a:lstStyle/>
          <a:p>
            <a:r>
              <a:rPr lang="en-US" altLang="zh-CN" sz="2400" dirty="0">
                <a:solidFill>
                  <a:srgbClr val="18A841"/>
                </a:solidFill>
                <a:effectLst/>
              </a:rPr>
              <a:t>Population densities</a:t>
            </a:r>
            <a:endParaRPr lang="en-US" altLang="zh-CN" sz="2400" dirty="0"/>
          </a:p>
        </p:txBody>
      </p:sp>
      <p:pic>
        <p:nvPicPr>
          <p:cNvPr id="10" name="图片 9">
            <a:extLst>
              <a:ext uri="{FF2B5EF4-FFF2-40B4-BE49-F238E27FC236}">
                <a16:creationId xmlns:a16="http://schemas.microsoft.com/office/drawing/2014/main" id="{6F960F8E-9F13-D288-8F04-8F05A5051E72}"/>
              </a:ext>
            </a:extLst>
          </p:cNvPr>
          <p:cNvPicPr>
            <a:picLocks noChangeAspect="1"/>
          </p:cNvPicPr>
          <p:nvPr/>
        </p:nvPicPr>
        <p:blipFill>
          <a:blip r:embed="rId2"/>
          <a:stretch>
            <a:fillRect/>
          </a:stretch>
        </p:blipFill>
        <p:spPr>
          <a:xfrm>
            <a:off x="530191" y="1486585"/>
            <a:ext cx="11131618" cy="5118453"/>
          </a:xfrm>
          <a:prstGeom prst="rect">
            <a:avLst/>
          </a:prstGeom>
        </p:spPr>
      </p:pic>
    </p:spTree>
    <p:extLst>
      <p:ext uri="{BB962C8B-B14F-4D97-AF65-F5344CB8AC3E}">
        <p14:creationId xmlns:p14="http://schemas.microsoft.com/office/powerpoint/2010/main" val="486711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6A9FDEC0-74FA-BA0F-AB3C-1F4C33C9FC18}"/>
              </a:ext>
            </a:extLst>
          </p:cNvPr>
          <p:cNvSpPr/>
          <p:nvPr/>
        </p:nvSpPr>
        <p:spPr>
          <a:xfrm>
            <a:off x="0" y="0"/>
            <a:ext cx="12192000" cy="812800"/>
          </a:xfrm>
          <a:prstGeom prst="rect">
            <a:avLst/>
          </a:prstGeom>
          <a:solidFill>
            <a:srgbClr val="35373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DC5CA058-3686-8B4A-BF83-CB47167D148A}"/>
              </a:ext>
            </a:extLst>
          </p:cNvPr>
          <p:cNvSpPr txBox="1"/>
          <p:nvPr/>
        </p:nvSpPr>
        <p:spPr>
          <a:xfrm>
            <a:off x="203200" y="0"/>
            <a:ext cx="6532880" cy="707886"/>
          </a:xfrm>
          <a:prstGeom prst="rect">
            <a:avLst/>
          </a:prstGeom>
          <a:noFill/>
        </p:spPr>
        <p:txBody>
          <a:bodyPr wrap="square" rtlCol="0">
            <a:spAutoFit/>
          </a:bodyPr>
          <a:lstStyle/>
          <a:p>
            <a:r>
              <a:rPr lang="en-US" altLang="zh-CN" sz="4000" b="1" dirty="0">
                <a:solidFill>
                  <a:srgbClr val="F0B23C"/>
                </a:solidFill>
              </a:rPr>
              <a:t>Direction Of Conservation:</a:t>
            </a:r>
          </a:p>
        </p:txBody>
      </p:sp>
      <p:sp>
        <p:nvSpPr>
          <p:cNvPr id="9" name="文本框 8">
            <a:extLst>
              <a:ext uri="{FF2B5EF4-FFF2-40B4-BE49-F238E27FC236}">
                <a16:creationId xmlns:a16="http://schemas.microsoft.com/office/drawing/2014/main" id="{16E6B9A9-C877-26D1-BDC2-0CC5BD9666F9}"/>
              </a:ext>
            </a:extLst>
          </p:cNvPr>
          <p:cNvSpPr txBox="1"/>
          <p:nvPr/>
        </p:nvSpPr>
        <p:spPr>
          <a:xfrm>
            <a:off x="416560" y="918860"/>
            <a:ext cx="9418320" cy="461665"/>
          </a:xfrm>
          <a:prstGeom prst="rect">
            <a:avLst/>
          </a:prstGeom>
          <a:noFill/>
        </p:spPr>
        <p:txBody>
          <a:bodyPr wrap="square">
            <a:spAutoFit/>
          </a:bodyPr>
          <a:lstStyle/>
          <a:p>
            <a:r>
              <a:rPr lang="en-US" altLang="zh-CN" sz="2400" dirty="0">
                <a:solidFill>
                  <a:srgbClr val="18A841"/>
                </a:solidFill>
                <a:effectLst/>
              </a:rPr>
              <a:t>Accurate maps of species ranges are essential to inform conservation</a:t>
            </a:r>
            <a:endParaRPr lang="en-US" altLang="zh-CN" sz="2400" dirty="0"/>
          </a:p>
        </p:txBody>
      </p:sp>
      <p:pic>
        <p:nvPicPr>
          <p:cNvPr id="3" name="图片 2">
            <a:extLst>
              <a:ext uri="{FF2B5EF4-FFF2-40B4-BE49-F238E27FC236}">
                <a16:creationId xmlns:a16="http://schemas.microsoft.com/office/drawing/2014/main" id="{0896B707-E2C2-9E69-DEC8-F55D1DBAA04A}"/>
              </a:ext>
            </a:extLst>
          </p:cNvPr>
          <p:cNvPicPr>
            <a:picLocks noChangeAspect="1"/>
          </p:cNvPicPr>
          <p:nvPr/>
        </p:nvPicPr>
        <p:blipFill>
          <a:blip r:embed="rId2"/>
          <a:stretch>
            <a:fillRect/>
          </a:stretch>
        </p:blipFill>
        <p:spPr>
          <a:xfrm>
            <a:off x="325120" y="1552285"/>
            <a:ext cx="11866880" cy="4993979"/>
          </a:xfrm>
          <a:prstGeom prst="rect">
            <a:avLst/>
          </a:prstGeom>
        </p:spPr>
      </p:pic>
    </p:spTree>
    <p:extLst>
      <p:ext uri="{BB962C8B-B14F-4D97-AF65-F5344CB8AC3E}">
        <p14:creationId xmlns:p14="http://schemas.microsoft.com/office/powerpoint/2010/main" val="3234806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6A9FDEC0-74FA-BA0F-AB3C-1F4C33C9FC18}"/>
              </a:ext>
            </a:extLst>
          </p:cNvPr>
          <p:cNvSpPr/>
          <p:nvPr/>
        </p:nvSpPr>
        <p:spPr>
          <a:xfrm>
            <a:off x="0" y="0"/>
            <a:ext cx="12192000" cy="812800"/>
          </a:xfrm>
          <a:prstGeom prst="rect">
            <a:avLst/>
          </a:prstGeom>
          <a:solidFill>
            <a:srgbClr val="35373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DC5CA058-3686-8B4A-BF83-CB47167D148A}"/>
              </a:ext>
            </a:extLst>
          </p:cNvPr>
          <p:cNvSpPr txBox="1"/>
          <p:nvPr/>
        </p:nvSpPr>
        <p:spPr>
          <a:xfrm>
            <a:off x="203200" y="0"/>
            <a:ext cx="6532880" cy="707886"/>
          </a:xfrm>
          <a:prstGeom prst="rect">
            <a:avLst/>
          </a:prstGeom>
          <a:noFill/>
        </p:spPr>
        <p:txBody>
          <a:bodyPr wrap="square" rtlCol="0">
            <a:spAutoFit/>
          </a:bodyPr>
          <a:lstStyle/>
          <a:p>
            <a:r>
              <a:rPr lang="en-US" altLang="zh-CN" sz="4000" b="1" dirty="0">
                <a:solidFill>
                  <a:srgbClr val="F0B23C"/>
                </a:solidFill>
              </a:rPr>
              <a:t>Direction Of Conservation:</a:t>
            </a:r>
          </a:p>
        </p:txBody>
      </p:sp>
      <p:sp>
        <p:nvSpPr>
          <p:cNvPr id="8" name="文本框 7">
            <a:extLst>
              <a:ext uri="{FF2B5EF4-FFF2-40B4-BE49-F238E27FC236}">
                <a16:creationId xmlns:a16="http://schemas.microsoft.com/office/drawing/2014/main" id="{FAF499FD-8EF1-5F4F-A849-43280F4077BA}"/>
              </a:ext>
            </a:extLst>
          </p:cNvPr>
          <p:cNvSpPr txBox="1"/>
          <p:nvPr/>
        </p:nvSpPr>
        <p:spPr>
          <a:xfrm>
            <a:off x="436880" y="1043411"/>
            <a:ext cx="7254240" cy="461665"/>
          </a:xfrm>
          <a:prstGeom prst="rect">
            <a:avLst/>
          </a:prstGeom>
          <a:noFill/>
        </p:spPr>
        <p:txBody>
          <a:bodyPr wrap="square">
            <a:spAutoFit/>
          </a:bodyPr>
          <a:lstStyle/>
          <a:p>
            <a:r>
              <a:rPr lang="en-US" altLang="zh-CN" sz="2400" dirty="0">
                <a:solidFill>
                  <a:schemeClr val="accent6"/>
                </a:solidFill>
              </a:rPr>
              <a:t>Ecological environment remote sensing monitoring</a:t>
            </a:r>
            <a:endParaRPr lang="zh-CN" altLang="en-US" sz="2400" dirty="0">
              <a:solidFill>
                <a:schemeClr val="accent6"/>
              </a:solidFill>
            </a:endParaRPr>
          </a:p>
        </p:txBody>
      </p:sp>
      <p:pic>
        <p:nvPicPr>
          <p:cNvPr id="4" name="图片 3">
            <a:extLst>
              <a:ext uri="{FF2B5EF4-FFF2-40B4-BE49-F238E27FC236}">
                <a16:creationId xmlns:a16="http://schemas.microsoft.com/office/drawing/2014/main" id="{31733980-E432-DB77-273D-670641EC2DFC}"/>
              </a:ext>
            </a:extLst>
          </p:cNvPr>
          <p:cNvPicPr>
            <a:picLocks noChangeAspect="1"/>
          </p:cNvPicPr>
          <p:nvPr/>
        </p:nvPicPr>
        <p:blipFill>
          <a:blip r:embed="rId2"/>
          <a:stretch>
            <a:fillRect/>
          </a:stretch>
        </p:blipFill>
        <p:spPr>
          <a:xfrm>
            <a:off x="589279" y="1735687"/>
            <a:ext cx="6268721" cy="4825311"/>
          </a:xfrm>
          <a:prstGeom prst="rect">
            <a:avLst/>
          </a:prstGeom>
        </p:spPr>
      </p:pic>
      <p:sp>
        <p:nvSpPr>
          <p:cNvPr id="9" name="文本框 8">
            <a:extLst>
              <a:ext uri="{FF2B5EF4-FFF2-40B4-BE49-F238E27FC236}">
                <a16:creationId xmlns:a16="http://schemas.microsoft.com/office/drawing/2014/main" id="{A3891E8D-61C0-287E-7CF8-3A7171DBC2E1}"/>
              </a:ext>
            </a:extLst>
          </p:cNvPr>
          <p:cNvSpPr txBox="1"/>
          <p:nvPr/>
        </p:nvSpPr>
        <p:spPr>
          <a:xfrm>
            <a:off x="7986336" y="3205287"/>
            <a:ext cx="2392680" cy="1477328"/>
          </a:xfrm>
          <a:prstGeom prst="rect">
            <a:avLst/>
          </a:prstGeom>
          <a:noFill/>
        </p:spPr>
        <p:txBody>
          <a:bodyPr wrap="square">
            <a:spAutoFit/>
          </a:bodyPr>
          <a:lstStyle/>
          <a:p>
            <a:r>
              <a:rPr lang="zh-CN" altLang="en-US" dirty="0"/>
              <a:t>The long-term remote sensing data of habitat were obtained and systematically analyzed</a:t>
            </a:r>
          </a:p>
        </p:txBody>
      </p:sp>
    </p:spTree>
    <p:extLst>
      <p:ext uri="{BB962C8B-B14F-4D97-AF65-F5344CB8AC3E}">
        <p14:creationId xmlns:p14="http://schemas.microsoft.com/office/powerpoint/2010/main" val="268133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6A9FDEC0-74FA-BA0F-AB3C-1F4C33C9FC18}"/>
              </a:ext>
            </a:extLst>
          </p:cNvPr>
          <p:cNvSpPr/>
          <p:nvPr/>
        </p:nvSpPr>
        <p:spPr>
          <a:xfrm>
            <a:off x="0" y="0"/>
            <a:ext cx="12192000" cy="812800"/>
          </a:xfrm>
          <a:prstGeom prst="rect">
            <a:avLst/>
          </a:prstGeom>
          <a:solidFill>
            <a:srgbClr val="35373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DC5CA058-3686-8B4A-BF83-CB47167D148A}"/>
              </a:ext>
            </a:extLst>
          </p:cNvPr>
          <p:cNvSpPr txBox="1"/>
          <p:nvPr/>
        </p:nvSpPr>
        <p:spPr>
          <a:xfrm>
            <a:off x="203200" y="0"/>
            <a:ext cx="6532880" cy="707886"/>
          </a:xfrm>
          <a:prstGeom prst="rect">
            <a:avLst/>
          </a:prstGeom>
          <a:noFill/>
        </p:spPr>
        <p:txBody>
          <a:bodyPr wrap="square" rtlCol="0">
            <a:spAutoFit/>
          </a:bodyPr>
          <a:lstStyle/>
          <a:p>
            <a:r>
              <a:rPr lang="en-US" altLang="zh-CN" sz="4000" b="1" dirty="0">
                <a:solidFill>
                  <a:srgbClr val="F0B23C"/>
                </a:solidFill>
              </a:rPr>
              <a:t>Direction Of Conservation:</a:t>
            </a:r>
          </a:p>
        </p:txBody>
      </p:sp>
      <p:sp>
        <p:nvSpPr>
          <p:cNvPr id="8" name="文本框 7">
            <a:extLst>
              <a:ext uri="{FF2B5EF4-FFF2-40B4-BE49-F238E27FC236}">
                <a16:creationId xmlns:a16="http://schemas.microsoft.com/office/drawing/2014/main" id="{FAF499FD-8EF1-5F4F-A849-43280F4077BA}"/>
              </a:ext>
            </a:extLst>
          </p:cNvPr>
          <p:cNvSpPr txBox="1"/>
          <p:nvPr/>
        </p:nvSpPr>
        <p:spPr>
          <a:xfrm>
            <a:off x="2298700" y="1116543"/>
            <a:ext cx="7254240" cy="461665"/>
          </a:xfrm>
          <a:prstGeom prst="rect">
            <a:avLst/>
          </a:prstGeom>
          <a:noFill/>
        </p:spPr>
        <p:txBody>
          <a:bodyPr wrap="square">
            <a:spAutoFit/>
          </a:bodyPr>
          <a:lstStyle/>
          <a:p>
            <a:r>
              <a:rPr lang="zh-CN" altLang="en-US" sz="2400" dirty="0">
                <a:solidFill>
                  <a:schemeClr val="accent6"/>
                </a:solidFill>
              </a:rPr>
              <a:t>Establish a bird species database </a:t>
            </a:r>
            <a:r>
              <a:rPr lang="en-US" altLang="zh-CN" sz="2400" dirty="0">
                <a:solidFill>
                  <a:schemeClr val="accent6"/>
                </a:solidFill>
              </a:rPr>
              <a:t>for our system</a:t>
            </a:r>
            <a:endParaRPr lang="zh-CN" altLang="en-US" sz="2400" dirty="0">
              <a:solidFill>
                <a:schemeClr val="accent6"/>
              </a:solidFill>
            </a:endParaRPr>
          </a:p>
        </p:txBody>
      </p:sp>
      <p:graphicFrame>
        <p:nvGraphicFramePr>
          <p:cNvPr id="19" name="表格 18">
            <a:extLst>
              <a:ext uri="{FF2B5EF4-FFF2-40B4-BE49-F238E27FC236}">
                <a16:creationId xmlns:a16="http://schemas.microsoft.com/office/drawing/2014/main" id="{E36A1F15-51D8-B4A6-709F-E1A80BD47659}"/>
              </a:ext>
            </a:extLst>
          </p:cNvPr>
          <p:cNvGraphicFramePr>
            <a:graphicFrameLocks noGrp="1"/>
          </p:cNvGraphicFramePr>
          <p:nvPr>
            <p:extLst>
              <p:ext uri="{D42A27DB-BD31-4B8C-83A1-F6EECF244321}">
                <p14:modId xmlns:p14="http://schemas.microsoft.com/office/powerpoint/2010/main" val="351893073"/>
              </p:ext>
            </p:extLst>
          </p:nvPr>
        </p:nvGraphicFramePr>
        <p:xfrm>
          <a:off x="930910" y="2602443"/>
          <a:ext cx="9547860" cy="2826134"/>
        </p:xfrm>
        <a:graphic>
          <a:graphicData uri="http://schemas.openxmlformats.org/drawingml/2006/table">
            <a:tbl>
              <a:tblPr firstRow="1" bandRow="1">
                <a:tableStyleId>{5C22544A-7EE6-4342-B048-85BDC9FD1C3A}</a:tableStyleId>
              </a:tblPr>
              <a:tblGrid>
                <a:gridCol w="3182620">
                  <a:extLst>
                    <a:ext uri="{9D8B030D-6E8A-4147-A177-3AD203B41FA5}">
                      <a16:colId xmlns:a16="http://schemas.microsoft.com/office/drawing/2014/main" val="242845259"/>
                    </a:ext>
                  </a:extLst>
                </a:gridCol>
                <a:gridCol w="3182620">
                  <a:extLst>
                    <a:ext uri="{9D8B030D-6E8A-4147-A177-3AD203B41FA5}">
                      <a16:colId xmlns:a16="http://schemas.microsoft.com/office/drawing/2014/main" val="384402019"/>
                    </a:ext>
                  </a:extLst>
                </a:gridCol>
                <a:gridCol w="3182620">
                  <a:extLst>
                    <a:ext uri="{9D8B030D-6E8A-4147-A177-3AD203B41FA5}">
                      <a16:colId xmlns:a16="http://schemas.microsoft.com/office/drawing/2014/main" val="1395707200"/>
                    </a:ext>
                  </a:extLst>
                </a:gridCol>
              </a:tblGrid>
              <a:tr h="11684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Video</a:t>
                      </a:r>
                      <a:endParaRPr lang="zh-CN" altLang="en-US" dirty="0"/>
                    </a:p>
                    <a:p>
                      <a:pPr algn="ct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Sound</a:t>
                      </a:r>
                      <a:endParaRPr lang="zh-CN" altLang="en-US" dirty="0"/>
                    </a:p>
                    <a:p>
                      <a:pPr algn="ct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Attributes</a:t>
                      </a:r>
                      <a:endParaRPr lang="zh-CN" altLang="en-US" dirty="0"/>
                    </a:p>
                    <a:p>
                      <a:pPr algn="ctr"/>
                      <a:endParaRPr lang="zh-CN" altLang="en-US" dirty="0"/>
                    </a:p>
                  </a:txBody>
                  <a:tcPr/>
                </a:tc>
                <a:extLst>
                  <a:ext uri="{0D108BD9-81ED-4DB2-BD59-A6C34878D82A}">
                    <a16:rowId xmlns:a16="http://schemas.microsoft.com/office/drawing/2014/main" val="4165374602"/>
                  </a:ext>
                </a:extLst>
              </a:tr>
              <a:tr h="1657734">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extLst>
                  <a:ext uri="{0D108BD9-81ED-4DB2-BD59-A6C34878D82A}">
                    <a16:rowId xmlns:a16="http://schemas.microsoft.com/office/drawing/2014/main" val="1408327581"/>
                  </a:ext>
                </a:extLst>
              </a:tr>
            </a:tbl>
          </a:graphicData>
        </a:graphic>
      </p:graphicFrame>
      <p:pic>
        <p:nvPicPr>
          <p:cNvPr id="21" name="图片 20">
            <a:extLst>
              <a:ext uri="{FF2B5EF4-FFF2-40B4-BE49-F238E27FC236}">
                <a16:creationId xmlns:a16="http://schemas.microsoft.com/office/drawing/2014/main" id="{0AB1701C-CDDD-8E2F-7CBF-BFF16F3680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6200" y="3648267"/>
            <a:ext cx="1905000" cy="1905000"/>
          </a:xfrm>
          <a:prstGeom prst="rect">
            <a:avLst/>
          </a:prstGeom>
        </p:spPr>
      </p:pic>
      <p:pic>
        <p:nvPicPr>
          <p:cNvPr id="22" name="图片 21">
            <a:extLst>
              <a:ext uri="{FF2B5EF4-FFF2-40B4-BE49-F238E27FC236}">
                <a16:creationId xmlns:a16="http://schemas.microsoft.com/office/drawing/2014/main" id="{F428A402-8A1E-C08C-78D8-C75CCA7EC1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5220" y="3831147"/>
            <a:ext cx="1539240" cy="1539240"/>
          </a:xfrm>
          <a:prstGeom prst="rect">
            <a:avLst/>
          </a:prstGeom>
        </p:spPr>
      </p:pic>
      <p:pic>
        <p:nvPicPr>
          <p:cNvPr id="23" name="图片 22">
            <a:extLst>
              <a:ext uri="{FF2B5EF4-FFF2-40B4-BE49-F238E27FC236}">
                <a16:creationId xmlns:a16="http://schemas.microsoft.com/office/drawing/2014/main" id="{DB531021-46B9-B6B7-D750-9090862CB8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39760" y="3952837"/>
            <a:ext cx="1412240" cy="1412240"/>
          </a:xfrm>
          <a:prstGeom prst="rect">
            <a:avLst/>
          </a:prstGeom>
        </p:spPr>
      </p:pic>
    </p:spTree>
    <p:extLst>
      <p:ext uri="{BB962C8B-B14F-4D97-AF65-F5344CB8AC3E}">
        <p14:creationId xmlns:p14="http://schemas.microsoft.com/office/powerpoint/2010/main" val="2263825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6A9FDEC0-74FA-BA0F-AB3C-1F4C33C9FC18}"/>
              </a:ext>
            </a:extLst>
          </p:cNvPr>
          <p:cNvSpPr/>
          <p:nvPr/>
        </p:nvSpPr>
        <p:spPr>
          <a:xfrm>
            <a:off x="0" y="0"/>
            <a:ext cx="12192000" cy="812800"/>
          </a:xfrm>
          <a:prstGeom prst="rect">
            <a:avLst/>
          </a:prstGeom>
          <a:solidFill>
            <a:srgbClr val="35373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DC5CA058-3686-8B4A-BF83-CB47167D148A}"/>
              </a:ext>
            </a:extLst>
          </p:cNvPr>
          <p:cNvSpPr txBox="1"/>
          <p:nvPr/>
        </p:nvSpPr>
        <p:spPr>
          <a:xfrm>
            <a:off x="203200" y="0"/>
            <a:ext cx="6532880" cy="707886"/>
          </a:xfrm>
          <a:prstGeom prst="rect">
            <a:avLst/>
          </a:prstGeom>
          <a:noFill/>
        </p:spPr>
        <p:txBody>
          <a:bodyPr wrap="square" rtlCol="0">
            <a:spAutoFit/>
          </a:bodyPr>
          <a:lstStyle/>
          <a:p>
            <a:r>
              <a:rPr lang="en-US" altLang="zh-CN" sz="4000" b="1" dirty="0">
                <a:solidFill>
                  <a:srgbClr val="F0B23C"/>
                </a:solidFill>
              </a:rPr>
              <a:t>Direction Of Conservation:</a:t>
            </a:r>
          </a:p>
        </p:txBody>
      </p:sp>
      <p:sp>
        <p:nvSpPr>
          <p:cNvPr id="8" name="文本框 7">
            <a:extLst>
              <a:ext uri="{FF2B5EF4-FFF2-40B4-BE49-F238E27FC236}">
                <a16:creationId xmlns:a16="http://schemas.microsoft.com/office/drawing/2014/main" id="{FAF499FD-8EF1-5F4F-A849-43280F4077BA}"/>
              </a:ext>
            </a:extLst>
          </p:cNvPr>
          <p:cNvSpPr txBox="1"/>
          <p:nvPr/>
        </p:nvSpPr>
        <p:spPr>
          <a:xfrm>
            <a:off x="541020" y="1051031"/>
            <a:ext cx="7254240" cy="461665"/>
          </a:xfrm>
          <a:prstGeom prst="rect">
            <a:avLst/>
          </a:prstGeom>
          <a:noFill/>
        </p:spPr>
        <p:txBody>
          <a:bodyPr wrap="square">
            <a:spAutoFit/>
          </a:bodyPr>
          <a:lstStyle/>
          <a:p>
            <a:r>
              <a:rPr lang="en-US" altLang="zh-CN" sz="2400" dirty="0">
                <a:solidFill>
                  <a:schemeClr val="accent6"/>
                </a:solidFill>
              </a:rPr>
              <a:t>Data upload</a:t>
            </a:r>
            <a:endParaRPr lang="zh-CN" altLang="en-US" sz="2400" dirty="0">
              <a:solidFill>
                <a:schemeClr val="accent6"/>
              </a:solidFill>
            </a:endParaRPr>
          </a:p>
        </p:txBody>
      </p:sp>
      <p:pic>
        <p:nvPicPr>
          <p:cNvPr id="3" name="图片 2">
            <a:extLst>
              <a:ext uri="{FF2B5EF4-FFF2-40B4-BE49-F238E27FC236}">
                <a16:creationId xmlns:a16="http://schemas.microsoft.com/office/drawing/2014/main" id="{33F156AB-F80D-F718-39DC-978858A94A15}"/>
              </a:ext>
            </a:extLst>
          </p:cNvPr>
          <p:cNvPicPr>
            <a:picLocks noChangeAspect="1"/>
          </p:cNvPicPr>
          <p:nvPr/>
        </p:nvPicPr>
        <p:blipFill>
          <a:blip r:embed="rId2"/>
          <a:stretch>
            <a:fillRect/>
          </a:stretch>
        </p:blipFill>
        <p:spPr>
          <a:xfrm>
            <a:off x="541020" y="1750927"/>
            <a:ext cx="9885025" cy="4540933"/>
          </a:xfrm>
          <a:prstGeom prst="rect">
            <a:avLst/>
          </a:prstGeom>
        </p:spPr>
      </p:pic>
    </p:spTree>
    <p:extLst>
      <p:ext uri="{BB962C8B-B14F-4D97-AF65-F5344CB8AC3E}">
        <p14:creationId xmlns:p14="http://schemas.microsoft.com/office/powerpoint/2010/main" val="1882679357"/>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TotalTime>
  <Words>213</Words>
  <Application>Microsoft Office PowerPoint</Application>
  <PresentationFormat>宽屏</PresentationFormat>
  <Paragraphs>35</Paragraphs>
  <Slides>11</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11</vt:i4>
      </vt:variant>
    </vt:vector>
  </HeadingPairs>
  <TitlesOfParts>
    <vt:vector size="15" baseType="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haoChen</dc:creator>
  <cp:lastModifiedBy>haoChen</cp:lastModifiedBy>
  <cp:revision>84</cp:revision>
  <dcterms:created xsi:type="dcterms:W3CDTF">2023-10-28T05:21:16Z</dcterms:created>
  <dcterms:modified xsi:type="dcterms:W3CDTF">2023-11-03T00:06:17Z</dcterms:modified>
</cp:coreProperties>
</file>

<file path=docProps/thumbnail.jpeg>
</file>